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0"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839787" y="365125"/>
            <a:ext cx="10515601" cy="1325563"/>
          </a:xfrm>
          <a:prstGeom prst="rect">
            <a:avLst/>
          </a:prstGeom>
        </p:spPr>
        <p:txBody>
          <a:bodyPr/>
          <a:lstStyle/>
          <a:p>
            <a:pPr/>
            <a:r>
              <a:t>Title Text</a:t>
            </a:r>
          </a:p>
        </p:txBody>
      </p:sp>
      <p:sp>
        <p:nvSpPr>
          <p:cNvPr id="48" name="Body Level One…"/>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13"/>
          </p:nvPr>
        </p:nvSpPr>
        <p:spPr>
          <a:xfrm>
            <a:off x="6172200" y="1681163"/>
            <a:ext cx="5183188" cy="823913"/>
          </a:xfrm>
          <a:prstGeom prst="rect">
            <a:avLst/>
          </a:prstGeom>
        </p:spPr>
        <p:txBody>
          <a:bodyPr anchor="b"/>
          <a:lstStyle/>
          <a:p>
            <a:pPr marL="0" indent="0">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3" name="Body Level One…"/>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13"/>
          </p:nvPr>
        </p:nvSpPr>
        <p:spPr>
          <a:xfrm>
            <a:off x="839787" y="2057400"/>
            <a:ext cx="3932238" cy="3811588"/>
          </a:xfrm>
          <a:prstGeom prst="rect">
            <a:avLst/>
          </a:prstGeom>
        </p:spPr>
        <p:txBody>
          <a:bodyPr/>
          <a:lstStyle/>
          <a:p>
            <a:pPr marL="0" indent="0">
              <a:buSzTx/>
              <a:buFontTx/>
              <a:buNone/>
              <a:defRPr sz="16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3" name="Picture Placeholder 2"/>
          <p:cNvSpPr/>
          <p:nvPr>
            <p:ph type="pic" sz="half" idx="13"/>
          </p:nvPr>
        </p:nvSpPr>
        <p:spPr>
          <a:xfrm>
            <a:off x="5183187" y="987425"/>
            <a:ext cx="6172201" cy="4873625"/>
          </a:xfrm>
          <a:prstGeom prst="rect">
            <a:avLst/>
          </a:prstGeom>
        </p:spPr>
        <p:txBody>
          <a:bodyPr lIns="91439" rIns="91439">
            <a:noAutofit/>
          </a:bodyPr>
          <a:lstStyle/>
          <a:p>
            <a:pPr/>
          </a:p>
        </p:txBody>
      </p:sp>
      <p:sp>
        <p:nvSpPr>
          <p:cNvPr id="84"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CEIS 150 Stock Menu Project"/>
          <p:cNvSpPr txBox="1"/>
          <p:nvPr>
            <p:ph type="title"/>
          </p:nvPr>
        </p:nvSpPr>
        <p:spPr>
          <a:prstGeom prst="rect">
            <a:avLst/>
          </a:prstGeom>
        </p:spPr>
        <p:txBody>
          <a:bodyPr/>
          <a:lstStyle/>
          <a:p>
            <a:pPr/>
            <a:r>
              <a:t>CEIS 150 Stock Menu Project</a:t>
            </a:r>
          </a:p>
        </p:txBody>
      </p:sp>
      <p:sp>
        <p:nvSpPr>
          <p:cNvPr id="95" name="By: Zach Dugger"/>
          <p:cNvSpPr txBox="1"/>
          <p:nvPr>
            <p:ph type="body" idx="1"/>
          </p:nvPr>
        </p:nvSpPr>
        <p:spPr>
          <a:xfrm>
            <a:off x="838200" y="1876425"/>
            <a:ext cx="10515600" cy="4351338"/>
          </a:xfrm>
          <a:prstGeom prst="rect">
            <a:avLst/>
          </a:prstGeom>
        </p:spPr>
        <p:txBody>
          <a:bodyPr/>
          <a:lstStyle/>
          <a:p>
            <a:pPr/>
            <a:r>
              <a:t>By: Zach Dugger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Daily Data"/>
          <p:cNvSpPr txBox="1"/>
          <p:nvPr>
            <p:ph type="title"/>
          </p:nvPr>
        </p:nvSpPr>
        <p:spPr>
          <a:xfrm>
            <a:off x="839787" y="457200"/>
            <a:ext cx="3932240" cy="1600200"/>
          </a:xfrm>
          <a:prstGeom prst="rect">
            <a:avLst/>
          </a:prstGeom>
        </p:spPr>
        <p:txBody>
          <a:bodyPr lIns="45718" tIns="45718" rIns="45718" bIns="45718" anchor="b"/>
          <a:lstStyle/>
          <a:p>
            <a:pPr/>
            <a:r>
              <a:t>Daily Data</a:t>
            </a:r>
          </a:p>
        </p:txBody>
      </p:sp>
      <p:pic>
        <p:nvPicPr>
          <p:cNvPr id="125" name="Screen Shot 2022-01-19 at 4.18.40 PM.png" descr="Screen Shot 2022-01-19 at 4.18.40 PM.png"/>
          <p:cNvPicPr>
            <a:picLocks noChangeAspect="1"/>
          </p:cNvPicPr>
          <p:nvPr/>
        </p:nvPicPr>
        <p:blipFill>
          <a:blip r:embed="rId2">
            <a:extLst/>
          </a:blip>
          <a:stretch>
            <a:fillRect/>
          </a:stretch>
        </p:blipFill>
        <p:spPr>
          <a:xfrm>
            <a:off x="3536179" y="1535177"/>
            <a:ext cx="8702157" cy="485603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Summary:"/>
          <p:cNvSpPr txBox="1"/>
          <p:nvPr>
            <p:ph type="title"/>
          </p:nvPr>
        </p:nvSpPr>
        <p:spPr>
          <a:prstGeom prst="rect">
            <a:avLst/>
          </a:prstGeom>
        </p:spPr>
        <p:txBody>
          <a:bodyPr/>
          <a:lstStyle/>
          <a:p>
            <a:pPr/>
            <a:r>
              <a:t>Summary:</a:t>
            </a:r>
          </a:p>
        </p:txBody>
      </p:sp>
      <p:sp>
        <p:nvSpPr>
          <p:cNvPr id="128" name="This module was a lot of fun because it sparked my creativity. It taught me how user-interaction with a program would work in a real-life setting."/>
          <p:cNvSpPr txBox="1"/>
          <p:nvPr>
            <p:ph type="body" idx="1"/>
          </p:nvPr>
        </p:nvSpPr>
        <p:spPr>
          <a:prstGeom prst="rect">
            <a:avLst/>
          </a:prstGeom>
        </p:spPr>
        <p:txBody>
          <a:bodyPr/>
          <a:lstStyle/>
          <a:p>
            <a:pPr/>
            <a:r>
              <a:t>This module was a lot of fun because it sparked my creativity. It taught me how user-interaction with a program would work in a real-life setting.</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CEIS150 Module 4"/>
          <p:cNvSpPr txBox="1"/>
          <p:nvPr>
            <p:ph type="title"/>
          </p:nvPr>
        </p:nvSpPr>
        <p:spPr>
          <a:xfrm>
            <a:off x="1524000" y="1122362"/>
            <a:ext cx="9144000" cy="2387601"/>
          </a:xfrm>
          <a:prstGeom prst="rect">
            <a:avLst/>
          </a:prstGeom>
        </p:spPr>
        <p:txBody>
          <a:bodyPr lIns="45718" tIns="45718" rIns="45718" bIns="45718" anchor="b"/>
          <a:lstStyle/>
          <a:p>
            <a:pPr algn="ctr">
              <a:defRPr sz="6000"/>
            </a:pPr>
            <a:r>
              <a:t>CEIS150</a:t>
            </a:r>
            <a:br/>
            <a:r>
              <a:t>Module 4</a:t>
            </a:r>
          </a:p>
        </p:txBody>
      </p:sp>
      <p:sp>
        <p:nvSpPr>
          <p:cNvPr id="131" name="Inheritance…"/>
          <p:cNvSpPr txBox="1"/>
          <p:nvPr>
            <p:ph type="body" sz="quarter" idx="1"/>
          </p:nvPr>
        </p:nvSpPr>
        <p:spPr>
          <a:xfrm>
            <a:off x="1524000" y="3729037"/>
            <a:ext cx="9144000" cy="1655762"/>
          </a:xfrm>
          <a:prstGeom prst="rect">
            <a:avLst/>
          </a:prstGeom>
        </p:spPr>
        <p:txBody>
          <a:bodyPr lIns="45718" tIns="45718" rIns="45718" bIns="45718"/>
          <a:lstStyle/>
          <a:p>
            <a:pPr marL="0" indent="0" algn="ctr">
              <a:lnSpc>
                <a:spcPct val="100000"/>
              </a:lnSpc>
              <a:spcBef>
                <a:spcPts val="0"/>
              </a:spcBef>
              <a:buSzTx/>
              <a:buFontTx/>
              <a:buNone/>
              <a:defRPr sz="2400">
                <a:latin typeface="Arial"/>
                <a:ea typeface="Arial"/>
                <a:cs typeface="Arial"/>
                <a:sym typeface="Arial"/>
              </a:defRPr>
            </a:pPr>
            <a:r>
              <a:t>Inheritance</a:t>
            </a:r>
          </a:p>
          <a:p>
            <a:pPr marL="0" indent="0" algn="ctr">
              <a:lnSpc>
                <a:spcPct val="100000"/>
              </a:lnSpc>
              <a:spcBef>
                <a:spcPts val="0"/>
              </a:spcBef>
              <a:buSzTx/>
              <a:buFontTx/>
              <a:buNone/>
              <a:defRPr sz="2400">
                <a:latin typeface="Arial"/>
                <a:ea typeface="Arial"/>
                <a:cs typeface="Arial"/>
                <a:sym typeface="Arial"/>
              </a:defRPr>
            </a:pPr>
            <a:r>
              <a:t>Summary Report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Inherited classes"/>
          <p:cNvSpPr txBox="1"/>
          <p:nvPr>
            <p:ph type="title"/>
          </p:nvPr>
        </p:nvSpPr>
        <p:spPr>
          <a:xfrm>
            <a:off x="839787" y="457200"/>
            <a:ext cx="3932240" cy="1600200"/>
          </a:xfrm>
          <a:prstGeom prst="rect">
            <a:avLst/>
          </a:prstGeom>
        </p:spPr>
        <p:txBody>
          <a:bodyPr lIns="45718" tIns="45718" rIns="45718" bIns="45718" anchor="b"/>
          <a:lstStyle/>
          <a:p>
            <a:pPr/>
            <a:r>
              <a:t>Inherited classes</a:t>
            </a:r>
          </a:p>
        </p:txBody>
      </p:sp>
      <p:pic>
        <p:nvPicPr>
          <p:cNvPr id="134" name="Screen Shot 2022-01-29 at 6.23.37 PM.png" descr="Screen Shot 2022-01-29 at 6.23.37 PM.png"/>
          <p:cNvPicPr>
            <a:picLocks noChangeAspect="1"/>
          </p:cNvPicPr>
          <p:nvPr/>
        </p:nvPicPr>
        <p:blipFill>
          <a:blip r:embed="rId2">
            <a:extLst/>
          </a:blip>
          <a:stretch>
            <a:fillRect/>
          </a:stretch>
        </p:blipFill>
        <p:spPr>
          <a:xfrm>
            <a:off x="5085005" y="1838020"/>
            <a:ext cx="7034025" cy="4250347"/>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Unit Tests"/>
          <p:cNvSpPr txBox="1"/>
          <p:nvPr>
            <p:ph type="title"/>
          </p:nvPr>
        </p:nvSpPr>
        <p:spPr>
          <a:xfrm>
            <a:off x="839787" y="457200"/>
            <a:ext cx="3932240" cy="1600200"/>
          </a:xfrm>
          <a:prstGeom prst="rect">
            <a:avLst/>
          </a:prstGeom>
        </p:spPr>
        <p:txBody>
          <a:bodyPr lIns="45718" tIns="45718" rIns="45718" bIns="45718" anchor="b"/>
          <a:lstStyle/>
          <a:p>
            <a:pPr/>
            <a:r>
              <a:t>Unit Tests</a:t>
            </a:r>
          </a:p>
        </p:txBody>
      </p:sp>
      <p:pic>
        <p:nvPicPr>
          <p:cNvPr id="137" name="Screen Shot 2022-01-29 at 6.23.51 PM.png" descr="Screen Shot 2022-01-29 at 6.23.51 PM.png"/>
          <p:cNvPicPr>
            <a:picLocks noChangeAspect="1"/>
          </p:cNvPicPr>
          <p:nvPr/>
        </p:nvPicPr>
        <p:blipFill>
          <a:blip r:embed="rId2">
            <a:extLst/>
          </a:blip>
          <a:stretch>
            <a:fillRect/>
          </a:stretch>
        </p:blipFill>
        <p:spPr>
          <a:xfrm>
            <a:off x="2273362" y="2769392"/>
            <a:ext cx="8001001" cy="2387602"/>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tock menu program"/>
          <p:cNvSpPr txBox="1"/>
          <p:nvPr>
            <p:ph type="title"/>
          </p:nvPr>
        </p:nvSpPr>
        <p:spPr>
          <a:xfrm>
            <a:off x="839787" y="457200"/>
            <a:ext cx="3932240" cy="1600200"/>
          </a:xfrm>
          <a:prstGeom prst="rect">
            <a:avLst/>
          </a:prstGeom>
        </p:spPr>
        <p:txBody>
          <a:bodyPr lIns="45718" tIns="45718" rIns="45718" bIns="45718" anchor="b"/>
          <a:lstStyle/>
          <a:p>
            <a:pPr/>
            <a:r>
              <a:t>Stock menu program</a:t>
            </a:r>
          </a:p>
        </p:txBody>
      </p:sp>
      <p:pic>
        <p:nvPicPr>
          <p:cNvPr id="140" name="Screen Shot 2022-01-29 at 6.23.23 PM.png" descr="Screen Shot 2022-01-29 at 6.23.23 PM.png"/>
          <p:cNvPicPr>
            <a:picLocks noChangeAspect="1"/>
          </p:cNvPicPr>
          <p:nvPr/>
        </p:nvPicPr>
        <p:blipFill>
          <a:blip r:embed="rId2">
            <a:extLst/>
          </a:blip>
          <a:stretch>
            <a:fillRect/>
          </a:stretch>
        </p:blipFill>
        <p:spPr>
          <a:xfrm>
            <a:off x="2218175" y="1999682"/>
            <a:ext cx="9374245" cy="486021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ummary"/>
          <p:cNvSpPr txBox="1"/>
          <p:nvPr>
            <p:ph type="title"/>
          </p:nvPr>
        </p:nvSpPr>
        <p:spPr>
          <a:prstGeom prst="rect">
            <a:avLst/>
          </a:prstGeom>
        </p:spPr>
        <p:txBody>
          <a:bodyPr/>
          <a:lstStyle/>
          <a:p>
            <a:pPr defTabSz="868680">
              <a:defRPr sz="4180"/>
            </a:pPr>
          </a:p>
          <a:p>
            <a:pPr lvl="1" defTabSz="868680">
              <a:defRPr sz="4180"/>
            </a:pPr>
            <a:r>
              <a:t>Summary</a:t>
            </a:r>
          </a:p>
        </p:txBody>
      </p:sp>
      <p:sp>
        <p:nvSpPr>
          <p:cNvPr id="143" name="Learning about inheritance was pretty challenging at first to understand. The concept is simple but putting it all together and making sure your code is perfect can be rough. The concept is amazing though and super time consuming.…"/>
          <p:cNvSpPr txBox="1"/>
          <p:nvPr>
            <p:ph type="body" idx="1"/>
          </p:nvPr>
        </p:nvSpPr>
        <p:spPr>
          <a:prstGeom prst="rect">
            <a:avLst/>
          </a:prstGeom>
        </p:spPr>
        <p:txBody>
          <a:bodyPr/>
          <a:lstStyle/>
          <a:p>
            <a:pPr/>
            <a:r>
              <a:t>Learning about inheritance was pretty challenging at first to understand. The concept is simple but putting it all together and making sure your code is perfect can be rough. The concept is amazing though and super time consuming.</a:t>
            </a:r>
          </a:p>
          <a:p>
            <a:pPr/>
            <a:r>
              <a:t>Allowing a programmer to create sub-classes that inherit traits from a parents class to avoid having to retype similar lines of data.</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CEIS150 Module 5"/>
          <p:cNvSpPr txBox="1"/>
          <p:nvPr>
            <p:ph type="title"/>
          </p:nvPr>
        </p:nvSpPr>
        <p:spPr>
          <a:xfrm>
            <a:off x="1524000" y="1122362"/>
            <a:ext cx="9144000" cy="2387601"/>
          </a:xfrm>
          <a:prstGeom prst="rect">
            <a:avLst/>
          </a:prstGeom>
        </p:spPr>
        <p:txBody>
          <a:bodyPr lIns="45718" tIns="45718" rIns="45718" bIns="45718" anchor="b"/>
          <a:lstStyle/>
          <a:p>
            <a:pPr algn="ctr">
              <a:defRPr sz="6000"/>
            </a:pPr>
            <a:r>
              <a:t>CEIS150</a:t>
            </a:r>
            <a:br/>
            <a:r>
              <a:t>Module 5</a:t>
            </a:r>
          </a:p>
        </p:txBody>
      </p:sp>
      <p:sp>
        <p:nvSpPr>
          <p:cNvPr id="146" name="Creating a Chart"/>
          <p:cNvSpPr txBox="1"/>
          <p:nvPr>
            <p:ph type="body" sz="quarter" idx="1"/>
          </p:nvPr>
        </p:nvSpPr>
        <p:spPr>
          <a:xfrm>
            <a:off x="1524000" y="3805237"/>
            <a:ext cx="9144000" cy="1655762"/>
          </a:xfrm>
          <a:prstGeom prst="rect">
            <a:avLst/>
          </a:prstGeom>
        </p:spPr>
        <p:txBody>
          <a:bodyPr lIns="45718" tIns="45718" rIns="45718" bIns="45718"/>
          <a:lstStyle>
            <a:lvl1pPr marL="0" indent="0" algn="ctr">
              <a:lnSpc>
                <a:spcPct val="100000"/>
              </a:lnSpc>
              <a:spcBef>
                <a:spcPts val="0"/>
              </a:spcBef>
              <a:buSzTx/>
              <a:buFontTx/>
              <a:buNone/>
              <a:defRPr sz="2400">
                <a:latin typeface="Arial"/>
                <a:ea typeface="Arial"/>
                <a:cs typeface="Arial"/>
                <a:sym typeface="Arial"/>
              </a:defRPr>
            </a:lvl1pPr>
          </a:lstStyle>
          <a:p>
            <a:pPr/>
            <a:r>
              <a:t>Creating a Chart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Chart"/>
          <p:cNvSpPr txBox="1"/>
          <p:nvPr>
            <p:ph type="title"/>
          </p:nvPr>
        </p:nvSpPr>
        <p:spPr>
          <a:xfrm>
            <a:off x="839787" y="457200"/>
            <a:ext cx="3932240" cy="1600200"/>
          </a:xfrm>
          <a:prstGeom prst="rect">
            <a:avLst/>
          </a:prstGeom>
        </p:spPr>
        <p:txBody>
          <a:bodyPr lIns="45718" tIns="45718" rIns="45718" bIns="45718" anchor="b"/>
          <a:lstStyle/>
          <a:p>
            <a:pPr/>
            <a:r>
              <a:t>Chart</a:t>
            </a:r>
          </a:p>
        </p:txBody>
      </p:sp>
      <p:sp>
        <p:nvSpPr>
          <p:cNvPr id="149" name="Paste a screen shot of your stock chart."/>
          <p:cNvSpPr txBox="1"/>
          <p:nvPr>
            <p:ph type="body" sz="quarter" idx="1"/>
          </p:nvPr>
        </p:nvSpPr>
        <p:spPr>
          <a:xfrm>
            <a:off x="839787" y="2057400"/>
            <a:ext cx="3932240" cy="3811588"/>
          </a:xfrm>
          <a:prstGeom prst="rect">
            <a:avLst/>
          </a:prstGeom>
        </p:spPr>
        <p:txBody>
          <a:bodyPr lIns="45718" tIns="45718" rIns="45718" bIns="45718"/>
          <a:lstStyle>
            <a:lvl1pPr marL="0" indent="0">
              <a:buSzTx/>
              <a:buFontTx/>
              <a:buNone/>
              <a:defRPr sz="1600"/>
            </a:lvl1pPr>
          </a:lstStyle>
          <a:p>
            <a:pPr/>
            <a:r>
              <a:t>Paste a screen shot of your stock chart.</a:t>
            </a:r>
          </a:p>
        </p:txBody>
      </p:sp>
      <p:pic>
        <p:nvPicPr>
          <p:cNvPr id="150" name="Screen Shot 2022-02-03 at 6.21.24 PM.png" descr="Screen Shot 2022-02-03 at 6.21.24 PM.png"/>
          <p:cNvPicPr>
            <a:picLocks noChangeAspect="1"/>
          </p:cNvPicPr>
          <p:nvPr/>
        </p:nvPicPr>
        <p:blipFill>
          <a:blip r:embed="rId2">
            <a:extLst/>
          </a:blip>
          <a:stretch>
            <a:fillRect/>
          </a:stretch>
        </p:blipFill>
        <p:spPr>
          <a:xfrm>
            <a:off x="5694455" y="87999"/>
            <a:ext cx="7155016" cy="3881547"/>
          </a:xfrm>
          <a:prstGeom prst="rect">
            <a:avLst/>
          </a:prstGeom>
          <a:ln w="12700">
            <a:miter lim="400000"/>
          </a:ln>
        </p:spPr>
      </p:pic>
      <p:pic>
        <p:nvPicPr>
          <p:cNvPr id="151" name="Screen Shot 2022-02-03 at 6.25.00 PM.png" descr="Screen Shot 2022-02-03 at 6.25.00 PM.png"/>
          <p:cNvPicPr>
            <a:picLocks noChangeAspect="1"/>
          </p:cNvPicPr>
          <p:nvPr/>
        </p:nvPicPr>
        <p:blipFill>
          <a:blip r:embed="rId3">
            <a:extLst/>
          </a:blip>
          <a:stretch>
            <a:fillRect/>
          </a:stretch>
        </p:blipFill>
        <p:spPr>
          <a:xfrm>
            <a:off x="90775" y="2130479"/>
            <a:ext cx="5616260" cy="4660496"/>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ummary:"/>
          <p:cNvSpPr txBox="1"/>
          <p:nvPr>
            <p:ph type="title"/>
          </p:nvPr>
        </p:nvSpPr>
        <p:spPr>
          <a:prstGeom prst="rect">
            <a:avLst/>
          </a:prstGeom>
        </p:spPr>
        <p:txBody>
          <a:bodyPr/>
          <a:lstStyle/>
          <a:p>
            <a:pPr/>
            <a:r>
              <a:t>Summary:</a:t>
            </a:r>
          </a:p>
        </p:txBody>
      </p:sp>
      <p:sp>
        <p:nvSpPr>
          <p:cNvPr id="154" name="This module really showed me how extensive the python library is and how useful the functions are within them. Allowing a programmer to automatically map charts from a csv file is really beneficial when comparing data to a team if it were in a real life setting."/>
          <p:cNvSpPr txBox="1"/>
          <p:nvPr>
            <p:ph type="body" idx="1"/>
          </p:nvPr>
        </p:nvSpPr>
        <p:spPr>
          <a:prstGeom prst="rect">
            <a:avLst/>
          </a:prstGeom>
        </p:spPr>
        <p:txBody>
          <a:bodyPr/>
          <a:lstStyle/>
          <a:p>
            <a:pPr/>
            <a:r>
              <a:t>This module really showed me how extensive the python library is and how useful the functions are within them. Allowing a programmer to automatically map charts from a csv file is really beneficial when comparing data to a team if it were in a real life setting.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Title 1"/>
          <p:cNvSpPr txBox="1"/>
          <p:nvPr>
            <p:ph type="ctrTitle"/>
          </p:nvPr>
        </p:nvSpPr>
        <p:spPr>
          <a:prstGeom prst="rect">
            <a:avLst/>
          </a:prstGeom>
        </p:spPr>
        <p:txBody>
          <a:bodyPr/>
          <a:lstStyle/>
          <a:p>
            <a:pPr/>
            <a:r>
              <a:t>CEIS150</a:t>
            </a:r>
            <a:br/>
            <a:r>
              <a:t>Module 2</a:t>
            </a:r>
          </a:p>
        </p:txBody>
      </p:sp>
      <p:sp>
        <p:nvSpPr>
          <p:cNvPr id="98" name="Subtitle 2"/>
          <p:cNvSpPr txBox="1"/>
          <p:nvPr>
            <p:ph type="subTitle" sz="quarter" idx="1"/>
          </p:nvPr>
        </p:nvSpPr>
        <p:spPr>
          <a:xfrm>
            <a:off x="1524000" y="3602037"/>
            <a:ext cx="9144000" cy="1655762"/>
          </a:xfrm>
          <a:prstGeom prst="rect">
            <a:avLst/>
          </a:prstGeom>
        </p:spPr>
        <p:txBody>
          <a:bodyPr/>
          <a:lstStyle/>
          <a:p>
            <a:pPr/>
            <a:r>
              <a:t>Class Diagrams</a:t>
            </a:r>
          </a:p>
          <a:p>
            <a:pPr/>
            <a:r>
              <a:t>Class Coding</a:t>
            </a:r>
          </a:p>
          <a:p>
            <a:pPr/>
            <a:r>
              <a:t>Unit Testing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CEIS150 Module 7"/>
          <p:cNvSpPr txBox="1"/>
          <p:nvPr>
            <p:ph type="title"/>
          </p:nvPr>
        </p:nvSpPr>
        <p:spPr>
          <a:xfrm>
            <a:off x="1524000" y="1122362"/>
            <a:ext cx="9144000" cy="2387601"/>
          </a:xfrm>
          <a:prstGeom prst="rect">
            <a:avLst/>
          </a:prstGeom>
        </p:spPr>
        <p:txBody>
          <a:bodyPr lIns="45718" tIns="45718" rIns="45718" bIns="45718" anchor="b"/>
          <a:lstStyle/>
          <a:p>
            <a:pPr algn="ctr">
              <a:defRPr sz="6000"/>
            </a:pPr>
            <a:r>
              <a:t>CEIS150</a:t>
            </a:r>
            <a:br/>
            <a:r>
              <a:t>Module 7</a:t>
            </a:r>
          </a:p>
        </p:txBody>
      </p:sp>
      <p:sp>
        <p:nvSpPr>
          <p:cNvPr id="157" name="GUI"/>
          <p:cNvSpPr txBox="1"/>
          <p:nvPr>
            <p:ph type="body" sz="quarter" idx="1"/>
          </p:nvPr>
        </p:nvSpPr>
        <p:spPr>
          <a:xfrm>
            <a:off x="1524000" y="3792537"/>
            <a:ext cx="9144000" cy="1655762"/>
          </a:xfrm>
          <a:prstGeom prst="rect">
            <a:avLst/>
          </a:prstGeom>
        </p:spPr>
        <p:txBody>
          <a:bodyPr lIns="45718" tIns="45718" rIns="45718" bIns="45718"/>
          <a:lstStyle>
            <a:lvl1pPr marL="0" indent="0" algn="ctr">
              <a:lnSpc>
                <a:spcPct val="100000"/>
              </a:lnSpc>
              <a:spcBef>
                <a:spcPts val="0"/>
              </a:spcBef>
              <a:buSzTx/>
              <a:buFontTx/>
              <a:buNone/>
              <a:defRPr sz="2400">
                <a:latin typeface="Arial"/>
                <a:ea typeface="Arial"/>
                <a:cs typeface="Arial"/>
                <a:sym typeface="Arial"/>
              </a:defRPr>
            </a:lvl1pPr>
          </a:lstStyle>
          <a:p>
            <a:pPr/>
            <a:r>
              <a:t>GUI</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tocks in GUI"/>
          <p:cNvSpPr txBox="1"/>
          <p:nvPr>
            <p:ph type="title"/>
          </p:nvPr>
        </p:nvSpPr>
        <p:spPr>
          <a:xfrm>
            <a:off x="839787" y="457200"/>
            <a:ext cx="3932240" cy="1600200"/>
          </a:xfrm>
          <a:prstGeom prst="rect">
            <a:avLst/>
          </a:prstGeom>
        </p:spPr>
        <p:txBody>
          <a:bodyPr lIns="45718" tIns="45718" rIns="45718" bIns="45718" anchor="b"/>
          <a:lstStyle/>
          <a:p>
            <a:pPr/>
            <a:r>
              <a:t>Stocks in GUI</a:t>
            </a:r>
          </a:p>
        </p:txBody>
      </p:sp>
      <p:pic>
        <p:nvPicPr>
          <p:cNvPr id="160" name="Screen Shot 2022-02-22 at 11.21.03 AM.png" descr="Screen Shot 2022-02-22 at 11.21.03 AM.png"/>
          <p:cNvPicPr>
            <a:picLocks noChangeAspect="1"/>
          </p:cNvPicPr>
          <p:nvPr/>
        </p:nvPicPr>
        <p:blipFill>
          <a:blip r:embed="rId2">
            <a:extLst/>
          </a:blip>
          <a:stretch>
            <a:fillRect/>
          </a:stretch>
        </p:blipFill>
        <p:spPr>
          <a:xfrm>
            <a:off x="5177937" y="539639"/>
            <a:ext cx="6490695" cy="6051824"/>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History Tab"/>
          <p:cNvSpPr txBox="1"/>
          <p:nvPr>
            <p:ph type="title"/>
          </p:nvPr>
        </p:nvSpPr>
        <p:spPr>
          <a:xfrm>
            <a:off x="839787" y="457200"/>
            <a:ext cx="3932240" cy="1600200"/>
          </a:xfrm>
          <a:prstGeom prst="rect">
            <a:avLst/>
          </a:prstGeom>
        </p:spPr>
        <p:txBody>
          <a:bodyPr lIns="45718" tIns="45718" rIns="45718" bIns="45718" anchor="b"/>
          <a:lstStyle/>
          <a:p>
            <a:pPr/>
            <a:r>
              <a:t>History Tab</a:t>
            </a:r>
          </a:p>
        </p:txBody>
      </p:sp>
      <p:pic>
        <p:nvPicPr>
          <p:cNvPr id="163" name="Screen Shot 2022-02-22 at 11.21.14 AM.png" descr="Screen Shot 2022-02-22 at 11.21.14 AM.png"/>
          <p:cNvPicPr>
            <a:picLocks noChangeAspect="1"/>
          </p:cNvPicPr>
          <p:nvPr/>
        </p:nvPicPr>
        <p:blipFill>
          <a:blip r:embed="rId2">
            <a:extLst/>
          </a:blip>
          <a:stretch>
            <a:fillRect/>
          </a:stretch>
        </p:blipFill>
        <p:spPr>
          <a:xfrm>
            <a:off x="4788691" y="581926"/>
            <a:ext cx="6671247" cy="5694147"/>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Report Complete"/>
          <p:cNvSpPr txBox="1"/>
          <p:nvPr>
            <p:ph type="title"/>
          </p:nvPr>
        </p:nvSpPr>
        <p:spPr>
          <a:xfrm>
            <a:off x="839787" y="457200"/>
            <a:ext cx="3932240" cy="1600200"/>
          </a:xfrm>
          <a:prstGeom prst="rect">
            <a:avLst/>
          </a:prstGeom>
        </p:spPr>
        <p:txBody>
          <a:bodyPr lIns="45718" tIns="45718" rIns="45718" bIns="45718" anchor="b"/>
          <a:lstStyle/>
          <a:p>
            <a:pPr/>
            <a:r>
              <a:t>Report Complete</a:t>
            </a:r>
          </a:p>
        </p:txBody>
      </p:sp>
      <p:pic>
        <p:nvPicPr>
          <p:cNvPr id="166" name="Screen Shot 2022-02-22 at 11.21.22 AM.png" descr="Screen Shot 2022-02-22 at 11.21.22 AM.png"/>
          <p:cNvPicPr>
            <a:picLocks noChangeAspect="1"/>
          </p:cNvPicPr>
          <p:nvPr/>
        </p:nvPicPr>
        <p:blipFill>
          <a:blip r:embed="rId2">
            <a:extLst/>
          </a:blip>
          <a:stretch>
            <a:fillRect/>
          </a:stretch>
        </p:blipFill>
        <p:spPr>
          <a:xfrm>
            <a:off x="4634815" y="260350"/>
            <a:ext cx="7239001" cy="63373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ummary:"/>
          <p:cNvSpPr txBox="1"/>
          <p:nvPr>
            <p:ph type="title"/>
          </p:nvPr>
        </p:nvSpPr>
        <p:spPr>
          <a:prstGeom prst="rect">
            <a:avLst/>
          </a:prstGeom>
        </p:spPr>
        <p:txBody>
          <a:bodyPr/>
          <a:lstStyle/>
          <a:p>
            <a:pPr/>
            <a:r>
              <a:t>Summary:</a:t>
            </a:r>
          </a:p>
        </p:txBody>
      </p:sp>
      <p:sp>
        <p:nvSpPr>
          <p:cNvPr id="169" name="This module was really interesting but also very confusing. I felt like learning the code for a GUI was like a whole new coding language but eventually I came to understand what the code is doing. All and all this style of code is probably what people see most often in Web and OS applications."/>
          <p:cNvSpPr txBox="1"/>
          <p:nvPr>
            <p:ph type="body" idx="1"/>
          </p:nvPr>
        </p:nvSpPr>
        <p:spPr>
          <a:prstGeom prst="rect">
            <a:avLst/>
          </a:prstGeom>
        </p:spPr>
        <p:txBody>
          <a:bodyPr/>
          <a:lstStyle/>
          <a:p>
            <a:pPr/>
            <a:r>
              <a:t>This module was really interesting but also very confusing. I felt like learning the code for a GUI was like a whole new coding language but eventually I came to understand what the code is doing. All and all this style of code is probably what people see most often in Web and OS applications.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Challenges/Conclusion"/>
          <p:cNvSpPr txBox="1"/>
          <p:nvPr>
            <p:ph type="title"/>
          </p:nvPr>
        </p:nvSpPr>
        <p:spPr>
          <a:prstGeom prst="rect">
            <a:avLst/>
          </a:prstGeom>
        </p:spPr>
        <p:txBody>
          <a:bodyPr/>
          <a:lstStyle/>
          <a:p>
            <a:pPr/>
            <a:r>
              <a:t>Challenges/Conclusion</a:t>
            </a:r>
          </a:p>
        </p:txBody>
      </p:sp>
      <p:sp>
        <p:nvSpPr>
          <p:cNvPr id="172" name="I struggled a lot less with this class than my previous coding languages. I think this class is a really good opener for learning the process and functions of programming.…"/>
          <p:cNvSpPr txBox="1"/>
          <p:nvPr>
            <p:ph type="body" idx="1"/>
          </p:nvPr>
        </p:nvSpPr>
        <p:spPr>
          <a:xfrm>
            <a:off x="457200" y="1812925"/>
            <a:ext cx="10515600" cy="4351338"/>
          </a:xfrm>
          <a:prstGeom prst="rect">
            <a:avLst/>
          </a:prstGeom>
        </p:spPr>
        <p:txBody>
          <a:bodyPr/>
          <a:lstStyle/>
          <a:p>
            <a:pPr/>
            <a:r>
              <a:t>I struggled a lot less with this class than my previous coding languages. I think this class is a really good opener for learning the process and functions of programming. </a:t>
            </a:r>
          </a:p>
          <a:p>
            <a:pPr/>
            <a:r>
              <a:t>I did not struggle too much with anything in particular besides the GUI but if I did at all then the reference videos were super helpful to help me in the right direction to writing the code!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Career-Skills"/>
          <p:cNvSpPr txBox="1"/>
          <p:nvPr>
            <p:ph type="title"/>
          </p:nvPr>
        </p:nvSpPr>
        <p:spPr>
          <a:prstGeom prst="rect">
            <a:avLst/>
          </a:prstGeom>
        </p:spPr>
        <p:txBody>
          <a:bodyPr/>
          <a:lstStyle/>
          <a:p>
            <a:pPr/>
            <a:r>
              <a:t>Career-Skills</a:t>
            </a:r>
          </a:p>
        </p:txBody>
      </p:sp>
      <p:sp>
        <p:nvSpPr>
          <p:cNvPr id="175" name="Operating a system that uses Python or Python Libraries.…"/>
          <p:cNvSpPr txBox="1"/>
          <p:nvPr>
            <p:ph type="body" idx="1"/>
          </p:nvPr>
        </p:nvSpPr>
        <p:spPr>
          <a:prstGeom prst="rect">
            <a:avLst/>
          </a:prstGeom>
        </p:spPr>
        <p:txBody>
          <a:bodyPr/>
          <a:lstStyle/>
          <a:p>
            <a:pPr/>
            <a:r>
              <a:t>Operating a system that uses Python or Python Libraries.</a:t>
            </a:r>
          </a:p>
          <a:p>
            <a:pPr/>
            <a:r>
              <a:t>Creating a user-friendly program that is interactive.</a:t>
            </a:r>
          </a:p>
          <a:p>
            <a:pPr/>
            <a:r>
              <a:t>Creating a program that will save/load/delete data. </a:t>
            </a:r>
          </a:p>
          <a:p>
            <a:pPr/>
            <a:r>
              <a:t>Better understanding of how code makes its way through a development process.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Title 1"/>
          <p:cNvSpPr txBox="1"/>
          <p:nvPr>
            <p:ph type="title"/>
          </p:nvPr>
        </p:nvSpPr>
        <p:spPr>
          <a:xfrm>
            <a:off x="839787" y="457200"/>
            <a:ext cx="3932238" cy="1600200"/>
          </a:xfrm>
          <a:prstGeom prst="rect">
            <a:avLst/>
          </a:prstGeom>
        </p:spPr>
        <p:txBody>
          <a:bodyPr/>
          <a:lstStyle>
            <a:lvl1pPr>
              <a:defRPr sz="4400"/>
            </a:lvl1pPr>
          </a:lstStyle>
          <a:p>
            <a:pPr/>
            <a:r>
              <a:t>Class Diagram</a:t>
            </a:r>
          </a:p>
        </p:txBody>
      </p:sp>
      <p:sp>
        <p:nvSpPr>
          <p:cNvPr id="101" name="Text Placeholder 6"/>
          <p:cNvSpPr txBox="1"/>
          <p:nvPr>
            <p:ph type="body" sz="quarter" idx="1"/>
          </p:nvPr>
        </p:nvSpPr>
        <p:spPr>
          <a:xfrm>
            <a:off x="839787" y="2057400"/>
            <a:ext cx="3932238" cy="3811588"/>
          </a:xfrm>
          <a:prstGeom prst="rect">
            <a:avLst/>
          </a:prstGeom>
        </p:spPr>
        <p:txBody>
          <a:bodyPr/>
          <a:lstStyle/>
          <a:p>
            <a:pPr/>
            <a:r>
              <a:t>Paste your Visio Class Diagram</a:t>
            </a:r>
          </a:p>
        </p:txBody>
      </p:sp>
      <p:pic>
        <p:nvPicPr>
          <p:cNvPr id="102" name="Screen Shot 2022-01-11 at 4.00.29 PM.png" descr="Screen Shot 2022-01-11 at 4.00.29 PM.png"/>
          <p:cNvPicPr>
            <a:picLocks noChangeAspect="1"/>
          </p:cNvPicPr>
          <p:nvPr/>
        </p:nvPicPr>
        <p:blipFill>
          <a:blip r:embed="rId2">
            <a:extLst/>
          </a:blip>
          <a:stretch>
            <a:fillRect/>
          </a:stretch>
        </p:blipFill>
        <p:spPr>
          <a:xfrm>
            <a:off x="5575468" y="843004"/>
            <a:ext cx="5803901" cy="55626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Title 1"/>
          <p:cNvSpPr txBox="1"/>
          <p:nvPr>
            <p:ph type="title"/>
          </p:nvPr>
        </p:nvSpPr>
        <p:spPr>
          <a:xfrm>
            <a:off x="839787" y="457200"/>
            <a:ext cx="3932238" cy="1600200"/>
          </a:xfrm>
          <a:prstGeom prst="rect">
            <a:avLst/>
          </a:prstGeom>
        </p:spPr>
        <p:txBody>
          <a:bodyPr/>
          <a:lstStyle>
            <a:lvl1pPr>
              <a:defRPr sz="4400"/>
            </a:lvl1pPr>
          </a:lstStyle>
          <a:p>
            <a:pPr/>
            <a:r>
              <a:t>Class Code</a:t>
            </a:r>
          </a:p>
        </p:txBody>
      </p:sp>
      <p:sp>
        <p:nvSpPr>
          <p:cNvPr id="105" name="Text Placeholder 6"/>
          <p:cNvSpPr txBox="1"/>
          <p:nvPr>
            <p:ph type="body" sz="quarter" idx="1"/>
          </p:nvPr>
        </p:nvSpPr>
        <p:spPr>
          <a:xfrm>
            <a:off x="839787" y="2057400"/>
            <a:ext cx="3932238" cy="3811588"/>
          </a:xfrm>
          <a:prstGeom prst="rect">
            <a:avLst/>
          </a:prstGeom>
        </p:spPr>
        <p:txBody>
          <a:bodyPr/>
          <a:lstStyle/>
          <a:p>
            <a:pPr/>
            <a:r>
              <a:t>Screen Shot of your stock_class.py file.</a:t>
            </a:r>
          </a:p>
        </p:txBody>
      </p:sp>
      <p:pic>
        <p:nvPicPr>
          <p:cNvPr id="106" name="Screen Shot 2022-01-11 at 3.58.49 PM.png" descr="Screen Shot 2022-01-11 at 3.58.49 PM.png"/>
          <p:cNvPicPr>
            <a:picLocks noChangeAspect="1"/>
          </p:cNvPicPr>
          <p:nvPr/>
        </p:nvPicPr>
        <p:blipFill>
          <a:blip r:embed="rId2">
            <a:extLst/>
          </a:blip>
          <a:stretch>
            <a:fillRect/>
          </a:stretch>
        </p:blipFill>
        <p:spPr>
          <a:xfrm>
            <a:off x="1708150" y="2467459"/>
            <a:ext cx="8775700" cy="42545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Title 1"/>
          <p:cNvSpPr txBox="1"/>
          <p:nvPr>
            <p:ph type="title"/>
          </p:nvPr>
        </p:nvSpPr>
        <p:spPr>
          <a:xfrm>
            <a:off x="839787" y="457200"/>
            <a:ext cx="3932238" cy="1600200"/>
          </a:xfrm>
          <a:prstGeom prst="rect">
            <a:avLst/>
          </a:prstGeom>
        </p:spPr>
        <p:txBody>
          <a:bodyPr/>
          <a:lstStyle>
            <a:lvl1pPr>
              <a:defRPr sz="4400"/>
            </a:lvl1pPr>
          </a:lstStyle>
          <a:p>
            <a:pPr/>
            <a:r>
              <a:t>Unit Test</a:t>
            </a:r>
          </a:p>
        </p:txBody>
      </p:sp>
      <p:sp>
        <p:nvSpPr>
          <p:cNvPr id="109" name="Text Placeholder 6"/>
          <p:cNvSpPr txBox="1"/>
          <p:nvPr>
            <p:ph type="body" sz="quarter" idx="1"/>
          </p:nvPr>
        </p:nvSpPr>
        <p:spPr>
          <a:xfrm>
            <a:off x="839787" y="2057400"/>
            <a:ext cx="3932238" cy="3811588"/>
          </a:xfrm>
          <a:prstGeom prst="rect">
            <a:avLst/>
          </a:prstGeom>
        </p:spPr>
        <p:txBody>
          <a:bodyPr/>
          <a:lstStyle/>
          <a:p>
            <a:pPr/>
            <a:r>
              <a:t>Screen Shot of your successful unit test.</a:t>
            </a:r>
          </a:p>
        </p:txBody>
      </p:sp>
      <p:pic>
        <p:nvPicPr>
          <p:cNvPr id="110" name="Screen Shot 2022-01-11 at 3.59.08 PM.png" descr="Screen Shot 2022-01-11 at 3.59.08 PM.png"/>
          <p:cNvPicPr>
            <a:picLocks noChangeAspect="1"/>
          </p:cNvPicPr>
          <p:nvPr/>
        </p:nvPicPr>
        <p:blipFill>
          <a:blip r:embed="rId2">
            <a:extLst/>
          </a:blip>
          <a:stretch>
            <a:fillRect/>
          </a:stretch>
        </p:blipFill>
        <p:spPr>
          <a:xfrm>
            <a:off x="1166833" y="3391389"/>
            <a:ext cx="8724901" cy="20447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Summary"/>
          <p:cNvSpPr txBox="1"/>
          <p:nvPr>
            <p:ph type="title"/>
          </p:nvPr>
        </p:nvSpPr>
        <p:spPr>
          <a:prstGeom prst="rect">
            <a:avLst/>
          </a:prstGeom>
        </p:spPr>
        <p:txBody>
          <a:bodyPr/>
          <a:lstStyle/>
          <a:p>
            <a:pPr/>
            <a:r>
              <a:t>Summary</a:t>
            </a:r>
          </a:p>
        </p:txBody>
      </p:sp>
      <p:sp>
        <p:nvSpPr>
          <p:cNvPr id="113" name="In this module we learned the initializer function which was basically a staple for the rest of our projects.…"/>
          <p:cNvSpPr txBox="1"/>
          <p:nvPr>
            <p:ph type="body" idx="1"/>
          </p:nvPr>
        </p:nvSpPr>
        <p:spPr>
          <a:prstGeom prst="rect">
            <a:avLst/>
          </a:prstGeom>
        </p:spPr>
        <p:txBody>
          <a:bodyPr/>
          <a:lstStyle/>
          <a:p>
            <a:pPr/>
            <a:r>
              <a:t>In this module we learned the initializer function which was basically a staple for the rest of our projects.</a:t>
            </a:r>
          </a:p>
          <a:p>
            <a:pPr/>
            <a:r>
              <a:t>Adding to that, this module also taught me basic methodology and order of processing when running programs through diagrams which are very helpful!</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Text-Based User Interface…"/>
          <p:cNvSpPr txBox="1"/>
          <p:nvPr>
            <p:ph type="body" sz="quarter" idx="1"/>
          </p:nvPr>
        </p:nvSpPr>
        <p:spPr>
          <a:xfrm>
            <a:off x="1524000" y="3602037"/>
            <a:ext cx="9144000" cy="1655762"/>
          </a:xfrm>
          <a:prstGeom prst="rect">
            <a:avLst/>
          </a:prstGeom>
        </p:spPr>
        <p:txBody>
          <a:bodyPr lIns="45718" tIns="45718" rIns="45718" bIns="45718"/>
          <a:lstStyle/>
          <a:p>
            <a:pPr marL="0" indent="0" algn="ctr">
              <a:lnSpc>
                <a:spcPct val="100000"/>
              </a:lnSpc>
              <a:spcBef>
                <a:spcPts val="0"/>
              </a:spcBef>
              <a:buSzTx/>
              <a:buFontTx/>
              <a:buNone/>
              <a:defRPr sz="2400">
                <a:latin typeface="Arial"/>
                <a:ea typeface="Arial"/>
                <a:cs typeface="Arial"/>
                <a:sym typeface="Arial"/>
              </a:defRPr>
            </a:pPr>
            <a:r>
              <a:t>Text-Based User Interface</a:t>
            </a:r>
          </a:p>
          <a:p>
            <a:pPr marL="0" indent="0" algn="ctr">
              <a:lnSpc>
                <a:spcPct val="100000"/>
              </a:lnSpc>
              <a:spcBef>
                <a:spcPts val="0"/>
              </a:spcBef>
              <a:buSzTx/>
              <a:buFontTx/>
              <a:buNone/>
              <a:defRPr sz="2400">
                <a:latin typeface="Arial"/>
                <a:ea typeface="Arial"/>
                <a:cs typeface="Arial"/>
                <a:sym typeface="Arial"/>
              </a:defRPr>
            </a:pPr>
            <a:r>
              <a:t>Summary Report</a:t>
            </a:r>
          </a:p>
        </p:txBody>
      </p:sp>
      <p:sp>
        <p:nvSpPr>
          <p:cNvPr id="116" name="Title 1"/>
          <p:cNvSpPr txBox="1"/>
          <p:nvPr/>
        </p:nvSpPr>
        <p:spPr>
          <a:xfrm>
            <a:off x="1524000" y="1122362"/>
            <a:ext cx="9144000" cy="23876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algn="ctr">
              <a:lnSpc>
                <a:spcPct val="90000"/>
              </a:lnSpc>
              <a:defRPr sz="6000">
                <a:latin typeface="Calibri Light"/>
                <a:ea typeface="Calibri Light"/>
                <a:cs typeface="Calibri Light"/>
                <a:sym typeface="Calibri Light"/>
              </a:defRPr>
            </a:pPr>
            <a:r>
              <a:t>CEIS150</a:t>
            </a:r>
            <a:br/>
            <a:r>
              <a:t>Module 3</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8" name="Screen Shot 2022-01-19 at 4.15.28 PM.png" descr="Screen Shot 2022-01-19 at 4.15.28 PM.png"/>
          <p:cNvPicPr>
            <a:picLocks noChangeAspect="1"/>
          </p:cNvPicPr>
          <p:nvPr/>
        </p:nvPicPr>
        <p:blipFill>
          <a:blip r:embed="rId2">
            <a:extLst/>
          </a:blip>
          <a:stretch>
            <a:fillRect/>
          </a:stretch>
        </p:blipFill>
        <p:spPr>
          <a:xfrm>
            <a:off x="3336692" y="1351027"/>
            <a:ext cx="8601620" cy="5224334"/>
          </a:xfrm>
          <a:prstGeom prst="rect">
            <a:avLst/>
          </a:prstGeom>
          <a:ln w="12700">
            <a:miter lim="400000"/>
          </a:ln>
        </p:spPr>
      </p:pic>
      <p:sp>
        <p:nvSpPr>
          <p:cNvPr id="119" name="Title 1"/>
          <p:cNvSpPr txBox="1"/>
          <p:nvPr/>
        </p:nvSpPr>
        <p:spPr>
          <a:xfrm>
            <a:off x="839787" y="457200"/>
            <a:ext cx="3932240" cy="16002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4400">
                <a:latin typeface="Calibri Light"/>
                <a:ea typeface="Calibri Light"/>
                <a:cs typeface="Calibri Light"/>
                <a:sym typeface="Calibri Light"/>
              </a:defRPr>
            </a:lvl1pPr>
          </a:lstStyle>
          <a:p>
            <a:pPr/>
            <a:r>
              <a:t>Adding a Stock</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Listing 3 Stocks"/>
          <p:cNvSpPr txBox="1"/>
          <p:nvPr>
            <p:ph type="title"/>
          </p:nvPr>
        </p:nvSpPr>
        <p:spPr>
          <a:xfrm>
            <a:off x="839787" y="457200"/>
            <a:ext cx="3932240" cy="1600200"/>
          </a:xfrm>
          <a:prstGeom prst="rect">
            <a:avLst/>
          </a:prstGeom>
        </p:spPr>
        <p:txBody>
          <a:bodyPr lIns="45718" tIns="45718" rIns="45718" bIns="45718" anchor="b"/>
          <a:lstStyle/>
          <a:p>
            <a:pPr/>
            <a:r>
              <a:t>Listing 3 Stocks</a:t>
            </a:r>
          </a:p>
        </p:txBody>
      </p:sp>
      <p:pic>
        <p:nvPicPr>
          <p:cNvPr id="122" name="Screen Shot 2022-01-19 at 4.17.03 PM.png" descr="Screen Shot 2022-01-19 at 4.17.03 PM.png"/>
          <p:cNvPicPr>
            <a:picLocks noChangeAspect="1"/>
          </p:cNvPicPr>
          <p:nvPr/>
        </p:nvPicPr>
        <p:blipFill>
          <a:blip r:embed="rId2">
            <a:extLst/>
          </a:blip>
          <a:stretch>
            <a:fillRect/>
          </a:stretch>
        </p:blipFill>
        <p:spPr>
          <a:xfrm>
            <a:off x="3459179" y="1530938"/>
            <a:ext cx="8490784" cy="4864513"/>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